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5"/>
  </p:notesMasterIdLst>
  <p:sldIdLst>
    <p:sldId id="280" r:id="rId2"/>
    <p:sldId id="282" r:id="rId3"/>
    <p:sldId id="292" r:id="rId4"/>
    <p:sldId id="284" r:id="rId5"/>
    <p:sldId id="283" r:id="rId6"/>
    <p:sldId id="281" r:id="rId7"/>
    <p:sldId id="288" r:id="rId8"/>
    <p:sldId id="285" r:id="rId9"/>
    <p:sldId id="287" r:id="rId10"/>
    <p:sldId id="293" r:id="rId11"/>
    <p:sldId id="286" r:id="rId12"/>
    <p:sldId id="289" r:id="rId13"/>
    <p:sldId id="29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414"/>
    <p:restoredTop sz="94681"/>
  </p:normalViewPr>
  <p:slideViewPr>
    <p:cSldViewPr snapToGrid="0">
      <p:cViewPr varScale="1">
        <p:scale>
          <a:sx n="78" d="100"/>
          <a:sy n="78" d="100"/>
        </p:scale>
        <p:origin x="104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CA4E99-BCAB-4CDD-8D28-F167A53A39A6}" type="datetimeFigureOut">
              <a:rPr lang="en-US" smtClean="0"/>
              <a:t>1/10/2025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8E4684-4590-48FA-BBFF-3879E6F7E3EF}" type="slidenum">
              <a:rPr lang="en-US" smtClean="0"/>
              <a:t>‹#›</a:t>
            </a:fld>
            <a:endParaRPr lang="en-US"/>
          </a:p>
        </p:txBody>
      </p:sp>
    </p:spTree>
    <p:extLst>
      <p:ext uri="{BB962C8B-B14F-4D97-AF65-F5344CB8AC3E}">
        <p14:creationId xmlns:p14="http://schemas.microsoft.com/office/powerpoint/2010/main" val="1156131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7" name="Date Placeholder 6"/>
          <p:cNvSpPr>
            <a:spLocks noGrp="1"/>
          </p:cNvSpPr>
          <p:nvPr>
            <p:ph type="dt" sz="half" idx="10"/>
          </p:nvPr>
        </p:nvSpPr>
        <p:spPr/>
        <p:txBody>
          <a:bodyPr/>
          <a:lstStyle/>
          <a:p>
            <a:fld id="{D5E84E6F-8D5E-43FF-B1F2-967AAB6CD393}" type="datetimeFigureOut">
              <a:rPr lang="en-US" smtClean="0"/>
              <a:t>1/10/2025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30050964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811195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D5E84E6F-8D5E-43FF-B1F2-967AAB6CD393}"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1976229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D5E84E6F-8D5E-43FF-B1F2-967AAB6CD393}" type="datetimeFigureOut">
              <a:rPr lang="en-US" smtClean="0"/>
              <a:t>1/10/2025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1054622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7" name="Date Placeholder 6"/>
          <p:cNvSpPr>
            <a:spLocks noGrp="1"/>
          </p:cNvSpPr>
          <p:nvPr>
            <p:ph type="dt" sz="half" idx="10"/>
          </p:nvPr>
        </p:nvSpPr>
        <p:spPr/>
        <p:txBody>
          <a:bodyPr/>
          <a:lstStyle/>
          <a:p>
            <a:fld id="{D5E84E6F-8D5E-43FF-B1F2-967AAB6CD393}" type="datetimeFigureOut">
              <a:rPr lang="en-US" smtClean="0"/>
              <a:t>1/10/2025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08520374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8" name="Date Placeholder 7"/>
          <p:cNvSpPr>
            <a:spLocks noGrp="1"/>
          </p:cNvSpPr>
          <p:nvPr>
            <p:ph type="dt" sz="half" idx="10"/>
          </p:nvPr>
        </p:nvSpPr>
        <p:spPr/>
        <p:txBody>
          <a:bodyPr/>
          <a:lstStyle/>
          <a:p>
            <a:fld id="{D5E84E6F-8D5E-43FF-B1F2-967AAB6CD393}" type="datetimeFigureOut">
              <a:rPr lang="en-US" smtClean="0"/>
              <a:t>1/10/2025</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847842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583436" y="3143250"/>
            <a:ext cx="4270248" cy="2596776"/>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7" name="Date Placeholder 6"/>
          <p:cNvSpPr>
            <a:spLocks noGrp="1"/>
          </p:cNvSpPr>
          <p:nvPr>
            <p:ph type="dt" sz="half" idx="10"/>
          </p:nvPr>
        </p:nvSpPr>
        <p:spPr/>
        <p:txBody>
          <a:bodyPr/>
          <a:lstStyle/>
          <a:p>
            <a:fld id="{D5E84E6F-8D5E-43FF-B1F2-967AAB6CD393}" type="datetimeFigureOut">
              <a:rPr lang="en-US" smtClean="0"/>
              <a:t>1/10/2025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B78BF2-602B-4210-A759-E988C3D8CCFC}" type="slidenum">
              <a:rPr lang="en-US" smtClean="0"/>
              <a:t>‹#›</a:t>
            </a:fld>
            <a:endParaRPr lang="en-US"/>
          </a:p>
        </p:txBody>
      </p:sp>
      <p:sp>
        <p:nvSpPr>
          <p:cNvPr id="10" name="Title 9"/>
          <p:cNvSpPr>
            <a:spLocks noGrp="1"/>
          </p:cNvSpPr>
          <p:nvPr>
            <p:ph type="title"/>
          </p:nvPr>
        </p:nvSpPr>
        <p:spPr/>
        <p:txBody>
          <a:bodyPr/>
          <a:lstStyle/>
          <a:p>
            <a:r>
              <a:rPr lang="tr-TR"/>
              <a:t>Asıl başlık stilini düzenlemek için tıklayın</a:t>
            </a:r>
            <a:endParaRPr lang="en-US" dirty="0"/>
          </a:p>
        </p:txBody>
      </p:sp>
    </p:spTree>
    <p:extLst>
      <p:ext uri="{BB962C8B-B14F-4D97-AF65-F5344CB8AC3E}">
        <p14:creationId xmlns:p14="http://schemas.microsoft.com/office/powerpoint/2010/main" val="2414642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D5E84E6F-8D5E-43FF-B1F2-967AAB6CD393}" type="datetimeFigureOut">
              <a:rPr lang="en-US" smtClean="0"/>
              <a:t>1/10/2025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2971338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E84E6F-8D5E-43FF-B1F2-967AAB6CD393}" type="datetimeFigureOut">
              <a:rPr lang="en-US" smtClean="0"/>
              <a:t>1/10/2025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1855457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tr-TR"/>
              <a:t>Asıl başlık stilini düzenlemek için tıklayın</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9" name="Date Placeholder 8"/>
          <p:cNvSpPr>
            <a:spLocks noGrp="1"/>
          </p:cNvSpPr>
          <p:nvPr>
            <p:ph type="dt" sz="half" idx="10"/>
          </p:nvPr>
        </p:nvSpPr>
        <p:spPr/>
        <p:txBody>
          <a:bodyPr/>
          <a:lstStyle/>
          <a:p>
            <a:fld id="{D5E84E6F-8D5E-43FF-B1F2-967AAB6CD393}" type="datetimeFigureOut">
              <a:rPr lang="en-US" smtClean="0"/>
              <a:t>1/10/2025</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368448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D5E84E6F-8D5E-43FF-B1F2-967AAB6CD393}" type="datetimeFigureOut">
              <a:rPr lang="en-US" smtClean="0"/>
              <a:t>1/10/2025</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BFB78BF2-602B-4210-A759-E988C3D8CCFC}" type="slidenum">
              <a:rPr lang="en-US" smtClean="0"/>
              <a:t>‹#›</a:t>
            </a:fld>
            <a:endParaRPr lang="en-US"/>
          </a:p>
        </p:txBody>
      </p:sp>
    </p:spTree>
    <p:extLst>
      <p:ext uri="{BB962C8B-B14F-4D97-AF65-F5344CB8AC3E}">
        <p14:creationId xmlns:p14="http://schemas.microsoft.com/office/powerpoint/2010/main" val="1944172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D5E84E6F-8D5E-43FF-B1F2-967AAB6CD393}" type="datetimeFigureOut">
              <a:rPr lang="en-US" smtClean="0"/>
              <a:t>1/10/2025</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BFB78BF2-602B-4210-A759-E988C3D8CCFC}" type="slidenum">
              <a:rPr lang="en-US" smtClean="0"/>
              <a:t>‹#›</a:t>
            </a:fld>
            <a:endParaRPr lang="en-US"/>
          </a:p>
        </p:txBody>
      </p:sp>
    </p:spTree>
    <p:extLst>
      <p:ext uri="{BB962C8B-B14F-4D97-AF65-F5344CB8AC3E}">
        <p14:creationId xmlns:p14="http://schemas.microsoft.com/office/powerpoint/2010/main" val="2312756246"/>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8CB4618-DFDE-23E5-DDAC-2F6590294061}"/>
              </a:ext>
            </a:extLst>
          </p:cNvPr>
          <p:cNvSpPr>
            <a:spLocks noGrp="1"/>
          </p:cNvSpPr>
          <p:nvPr>
            <p:ph type="title"/>
          </p:nvPr>
        </p:nvSpPr>
        <p:spPr>
          <a:xfrm>
            <a:off x="1761066" y="964692"/>
            <a:ext cx="8669868" cy="1188720"/>
          </a:xfrm>
          <a:solidFill>
            <a:srgbClr val="FFFFFF"/>
          </a:solidFill>
          <a:ln>
            <a:solidFill>
              <a:srgbClr val="404040"/>
            </a:solidFill>
          </a:ln>
        </p:spPr>
        <p:txBody>
          <a:bodyPr>
            <a:normAutofit fontScale="90000"/>
          </a:bodyPr>
          <a:lstStyle/>
          <a:p>
            <a:r>
              <a:rPr lang="tr-TR" dirty="0">
                <a:solidFill>
                  <a:srgbClr val="404040"/>
                </a:solidFill>
              </a:rPr>
              <a:t>-</a:t>
            </a:r>
            <a:r>
              <a:rPr lang="tr-TR" dirty="0" err="1">
                <a:solidFill>
                  <a:srgbClr val="404040"/>
                </a:solidFill>
              </a:rPr>
              <a:t>League</a:t>
            </a:r>
            <a:r>
              <a:rPr lang="tr-TR" dirty="0">
                <a:solidFill>
                  <a:srgbClr val="404040"/>
                </a:solidFill>
              </a:rPr>
              <a:t> Of </a:t>
            </a:r>
            <a:r>
              <a:rPr lang="tr-TR" dirty="0" err="1">
                <a:solidFill>
                  <a:srgbClr val="404040"/>
                </a:solidFill>
              </a:rPr>
              <a:t>Legends</a:t>
            </a:r>
            <a:r>
              <a:rPr lang="tr-TR" dirty="0">
                <a:solidFill>
                  <a:srgbClr val="404040"/>
                </a:solidFill>
              </a:rPr>
              <a:t>- </a:t>
            </a:r>
            <a:br>
              <a:rPr lang="tr-TR" dirty="0">
                <a:solidFill>
                  <a:srgbClr val="404040"/>
                </a:solidFill>
              </a:rPr>
            </a:br>
            <a:r>
              <a:rPr lang="tr-TR" dirty="0" err="1">
                <a:solidFill>
                  <a:srgbClr val="404040"/>
                </a:solidFill>
              </a:rPr>
              <a:t>Factors</a:t>
            </a:r>
            <a:r>
              <a:rPr lang="tr-TR" dirty="0">
                <a:solidFill>
                  <a:srgbClr val="404040"/>
                </a:solidFill>
              </a:rPr>
              <a:t> </a:t>
            </a:r>
            <a:r>
              <a:rPr lang="tr-TR" dirty="0" err="1">
                <a:solidFill>
                  <a:srgbClr val="404040"/>
                </a:solidFill>
              </a:rPr>
              <a:t>that</a:t>
            </a:r>
            <a:r>
              <a:rPr lang="tr-TR" dirty="0">
                <a:solidFill>
                  <a:srgbClr val="404040"/>
                </a:solidFill>
              </a:rPr>
              <a:t> </a:t>
            </a:r>
            <a:r>
              <a:rPr lang="tr-TR" dirty="0" err="1">
                <a:solidFill>
                  <a:srgbClr val="404040"/>
                </a:solidFill>
              </a:rPr>
              <a:t>Improve</a:t>
            </a:r>
            <a:r>
              <a:rPr lang="tr-TR" dirty="0">
                <a:solidFill>
                  <a:srgbClr val="404040"/>
                </a:solidFill>
              </a:rPr>
              <a:t> </a:t>
            </a:r>
            <a:r>
              <a:rPr lang="tr-TR" dirty="0" err="1">
                <a:solidFill>
                  <a:srgbClr val="404040"/>
                </a:solidFill>
              </a:rPr>
              <a:t>my</a:t>
            </a:r>
            <a:r>
              <a:rPr lang="tr-TR" dirty="0">
                <a:solidFill>
                  <a:srgbClr val="404040"/>
                </a:solidFill>
              </a:rPr>
              <a:t> </a:t>
            </a:r>
            <a:r>
              <a:rPr lang="tr-TR" dirty="0" err="1">
                <a:solidFill>
                  <a:srgbClr val="404040"/>
                </a:solidFill>
              </a:rPr>
              <a:t>gamIng</a:t>
            </a:r>
            <a:r>
              <a:rPr lang="tr-TR" dirty="0">
                <a:solidFill>
                  <a:srgbClr val="404040"/>
                </a:solidFill>
              </a:rPr>
              <a:t> </a:t>
            </a:r>
            <a:r>
              <a:rPr lang="tr-TR" dirty="0" err="1">
                <a:solidFill>
                  <a:srgbClr val="404040"/>
                </a:solidFill>
              </a:rPr>
              <a:t>performance</a:t>
            </a:r>
            <a:endParaRPr lang="tr-TR" dirty="0">
              <a:solidFill>
                <a:srgbClr val="404040"/>
              </a:solidFill>
            </a:endParaRPr>
          </a:p>
        </p:txBody>
      </p:sp>
      <p:sp>
        <p:nvSpPr>
          <p:cNvPr id="3" name="İçerik Yer Tutucusu 2">
            <a:extLst>
              <a:ext uri="{FF2B5EF4-FFF2-40B4-BE49-F238E27FC236}">
                <a16:creationId xmlns:a16="http://schemas.microsoft.com/office/drawing/2014/main" id="{45B83EFB-5542-15C5-79FA-09A9CCE87D2C}"/>
              </a:ext>
            </a:extLst>
          </p:cNvPr>
          <p:cNvSpPr>
            <a:spLocks noGrp="1"/>
          </p:cNvSpPr>
          <p:nvPr>
            <p:ph idx="1"/>
          </p:nvPr>
        </p:nvSpPr>
        <p:spPr>
          <a:xfrm>
            <a:off x="3238831" y="2638044"/>
            <a:ext cx="5714338" cy="3101983"/>
          </a:xfrm>
        </p:spPr>
        <p:txBody>
          <a:bodyPr>
            <a:normAutofit/>
          </a:bodyPr>
          <a:lstStyle/>
          <a:p>
            <a:pPr marL="0" indent="0" algn="ctr">
              <a:buNone/>
            </a:pPr>
            <a:r>
              <a:rPr lang="tr-TR" sz="3200" dirty="0"/>
              <a:t>Kağan Ali Korkmaz</a:t>
            </a:r>
          </a:p>
          <a:p>
            <a:pPr marL="0" indent="0" algn="ctr">
              <a:buNone/>
            </a:pPr>
            <a:endParaRPr lang="tr-TR" sz="3200" dirty="0"/>
          </a:p>
          <a:p>
            <a:pPr marL="0" indent="0" algn="ctr">
              <a:buNone/>
            </a:pPr>
            <a:r>
              <a:rPr lang="tr-TR" sz="3200" dirty="0"/>
              <a:t>30637</a:t>
            </a:r>
          </a:p>
        </p:txBody>
      </p:sp>
    </p:spTree>
    <p:extLst>
      <p:ext uri="{BB962C8B-B14F-4D97-AF65-F5344CB8AC3E}">
        <p14:creationId xmlns:p14="http://schemas.microsoft.com/office/powerpoint/2010/main" val="112770368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B816E62-12FE-9EC6-D1F5-E045002CFB85}"/>
              </a:ext>
            </a:extLst>
          </p:cNvPr>
          <p:cNvSpPr>
            <a:spLocks noGrp="1"/>
          </p:cNvSpPr>
          <p:nvPr>
            <p:ph type="title"/>
          </p:nvPr>
        </p:nvSpPr>
        <p:spPr/>
        <p:txBody>
          <a:bodyPr/>
          <a:lstStyle/>
          <a:p>
            <a:r>
              <a:rPr lang="tr-TR" dirty="0" err="1"/>
              <a:t>By</a:t>
            </a:r>
            <a:r>
              <a:rPr lang="tr-TR" dirty="0"/>
              <a:t> </a:t>
            </a:r>
            <a:r>
              <a:rPr lang="tr-TR" dirty="0" err="1"/>
              <a:t>now</a:t>
            </a:r>
            <a:r>
              <a:rPr lang="tr-TR" dirty="0"/>
              <a:t> </a:t>
            </a:r>
          </a:p>
        </p:txBody>
      </p:sp>
      <p:sp>
        <p:nvSpPr>
          <p:cNvPr id="3" name="İçerik Yer Tutucusu 2">
            <a:extLst>
              <a:ext uri="{FF2B5EF4-FFF2-40B4-BE49-F238E27FC236}">
                <a16:creationId xmlns:a16="http://schemas.microsoft.com/office/drawing/2014/main" id="{5D5672C3-06A3-827C-5E57-96956C98AA1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We found that the KDA value is minimally influenced by the CS per minute value</a:t>
            </a:r>
            <a:r>
              <a:rPr lang="tr-TR"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However, we observed that the KDA value positively impacts the win rate.</a:t>
            </a:r>
            <a:endParaRPr lang="tr-TR"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Now, we will analyze how my periodic gaming frequency affects certain parameters, and indirectly, my overall gaming performance</a:t>
            </a:r>
            <a:endParaRPr lang="tr-T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82092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4950C64-5D81-40F1-9601-8BA0D63BAE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245FB212-185D-20B2-9370-1FF73D03C508}"/>
              </a:ext>
            </a:extLst>
          </p:cNvPr>
          <p:cNvSpPr>
            <a:spLocks noGrp="1"/>
          </p:cNvSpPr>
          <p:nvPr>
            <p:ph type="title"/>
          </p:nvPr>
        </p:nvSpPr>
        <p:spPr>
          <a:xfrm>
            <a:off x="2231136" y="3781241"/>
            <a:ext cx="7729729" cy="855406"/>
          </a:xfrm>
          <a:noFill/>
          <a:ln>
            <a:solidFill>
              <a:schemeClr val="bg1"/>
            </a:solidFill>
          </a:ln>
        </p:spPr>
        <p:txBody>
          <a:bodyPr vert="horz" lIns="182880" tIns="182880" rIns="182880" bIns="182880" rtlCol="0" anchor="ctr">
            <a:normAutofit/>
          </a:bodyPr>
          <a:lstStyle/>
          <a:p>
            <a:r>
              <a:rPr lang="tr-TR" sz="2400" dirty="0" err="1">
                <a:solidFill>
                  <a:schemeClr val="bg1"/>
                </a:solidFill>
              </a:rPr>
              <a:t>League</a:t>
            </a:r>
            <a:r>
              <a:rPr lang="tr-TR" sz="2400" dirty="0">
                <a:solidFill>
                  <a:schemeClr val="bg1"/>
                </a:solidFill>
              </a:rPr>
              <a:t> </a:t>
            </a:r>
            <a:r>
              <a:rPr lang="tr-TR" sz="2400" dirty="0" err="1">
                <a:solidFill>
                  <a:schemeClr val="bg1"/>
                </a:solidFill>
              </a:rPr>
              <a:t>Poınt</a:t>
            </a:r>
            <a:r>
              <a:rPr lang="tr-TR" sz="2400" dirty="0">
                <a:solidFill>
                  <a:schemeClr val="bg1"/>
                </a:solidFill>
              </a:rPr>
              <a:t> </a:t>
            </a:r>
            <a:r>
              <a:rPr lang="tr-TR" sz="2400" dirty="0" err="1">
                <a:solidFill>
                  <a:schemeClr val="bg1"/>
                </a:solidFill>
              </a:rPr>
              <a:t>over</a:t>
            </a:r>
            <a:r>
              <a:rPr lang="tr-TR" sz="2400" dirty="0">
                <a:solidFill>
                  <a:schemeClr val="bg1"/>
                </a:solidFill>
              </a:rPr>
              <a:t> </a:t>
            </a:r>
            <a:r>
              <a:rPr lang="tr-TR" sz="2400" dirty="0" err="1">
                <a:solidFill>
                  <a:schemeClr val="bg1"/>
                </a:solidFill>
              </a:rPr>
              <a:t>matches</a:t>
            </a:r>
            <a:endParaRPr lang="en-US" sz="2400" dirty="0">
              <a:solidFill>
                <a:schemeClr val="bg1"/>
              </a:solidFill>
            </a:endParaRPr>
          </a:p>
        </p:txBody>
      </p:sp>
      <p:sp>
        <p:nvSpPr>
          <p:cNvPr id="6" name="Metin kutusu 5">
            <a:extLst>
              <a:ext uri="{FF2B5EF4-FFF2-40B4-BE49-F238E27FC236}">
                <a16:creationId xmlns:a16="http://schemas.microsoft.com/office/drawing/2014/main" id="{71DEF3C6-F911-5A5E-CEDD-1A775955A0D9}"/>
              </a:ext>
            </a:extLst>
          </p:cNvPr>
          <p:cNvSpPr txBox="1"/>
          <p:nvPr/>
        </p:nvSpPr>
        <p:spPr>
          <a:xfrm>
            <a:off x="2238412" y="4846076"/>
            <a:ext cx="7715177" cy="1938182"/>
          </a:xfrm>
          <a:prstGeom prst="rect">
            <a:avLst/>
          </a:prstGeom>
        </p:spPr>
        <p:txBody>
          <a:bodyPr vert="horz" lIns="91440" tIns="45720" rIns="91440" bIns="45720" rtlCol="0">
            <a:normAutofit lnSpcReduction="10000"/>
          </a:bodyPr>
          <a:lstStyle/>
          <a:p>
            <a:pPr marL="285750" indent="-285750" defTabSz="914400">
              <a:lnSpc>
                <a:spcPct val="90000"/>
              </a:lnSpc>
              <a:spcBef>
                <a:spcPts val="1000"/>
              </a:spcBef>
              <a:buClr>
                <a:schemeClr val="accent2"/>
              </a:buCl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The periods when I played the most frequently are Season 2 and 1. Looking at the increase in LP points over time, it can be seen that my most successful period aligns with matches between 20 and 80.</a:t>
            </a:r>
            <a:endParaRPr lang="tr-TR" sz="1600" dirty="0">
              <a:latin typeface="Times New Roman" panose="02020603050405020304" pitchFamily="18" charset="0"/>
              <a:cs typeface="Times New Roman" panose="02020603050405020304" pitchFamily="18" charset="0"/>
            </a:endParaRPr>
          </a:p>
          <a:p>
            <a:pPr marL="285750" indent="-285750" defTabSz="914400">
              <a:lnSpc>
                <a:spcPct val="90000"/>
              </a:lnSpc>
              <a:spcBef>
                <a:spcPts val="1000"/>
              </a:spcBef>
              <a:buClr>
                <a:schemeClr val="accent2"/>
              </a:buCl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This corresponds to Seasons 1 and 2, indicating that the more consistently I play, the steadier my improvement.</a:t>
            </a:r>
            <a:endParaRPr lang="tr-TR" sz="1600" dirty="0">
              <a:latin typeface="Times New Roman" panose="02020603050405020304" pitchFamily="18" charset="0"/>
              <a:cs typeface="Times New Roman" panose="02020603050405020304" pitchFamily="18" charset="0"/>
            </a:endParaRPr>
          </a:p>
          <a:p>
            <a:pPr marL="285750" indent="-285750" defTabSz="914400">
              <a:lnSpc>
                <a:spcPct val="90000"/>
              </a:lnSpc>
              <a:spcBef>
                <a:spcPts val="1000"/>
              </a:spcBef>
              <a:buClr>
                <a:schemeClr val="accent2"/>
              </a:buCl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However, as seen in Season 3 and the right-hand graph, after 80 matches, there is no clear stability, meaning that playing less frequently does not guarantee a successful gaming period.</a:t>
            </a:r>
            <a:endParaRPr lang="en-US" sz="1500" dirty="0">
              <a:solidFill>
                <a:schemeClr val="bg1"/>
              </a:solidFill>
              <a:latin typeface="Times New Roman" panose="02020603050405020304" pitchFamily="18" charset="0"/>
              <a:cs typeface="Times New Roman" panose="02020603050405020304" pitchFamily="18" charset="0"/>
            </a:endParaRPr>
          </a:p>
        </p:txBody>
      </p:sp>
      <p:pic>
        <p:nvPicPr>
          <p:cNvPr id="3" name="İçerik Yer Tutucusu 3">
            <a:extLst>
              <a:ext uri="{FF2B5EF4-FFF2-40B4-BE49-F238E27FC236}">
                <a16:creationId xmlns:a16="http://schemas.microsoft.com/office/drawing/2014/main" id="{FF244A7B-2CD6-F243-03AC-8752668B30DE}"/>
              </a:ext>
            </a:extLst>
          </p:cNvPr>
          <p:cNvPicPr>
            <a:picLocks noChangeAspect="1"/>
          </p:cNvPicPr>
          <p:nvPr/>
        </p:nvPicPr>
        <p:blipFill>
          <a:blip r:embed="rId2"/>
          <a:stretch>
            <a:fillRect/>
          </a:stretch>
        </p:blipFill>
        <p:spPr>
          <a:xfrm>
            <a:off x="6129548" y="-1"/>
            <a:ext cx="6062452" cy="3607158"/>
          </a:xfrm>
          <a:prstGeom prst="rect">
            <a:avLst/>
          </a:prstGeom>
        </p:spPr>
      </p:pic>
      <p:pic>
        <p:nvPicPr>
          <p:cNvPr id="10" name="Resim 9">
            <a:extLst>
              <a:ext uri="{FF2B5EF4-FFF2-40B4-BE49-F238E27FC236}">
                <a16:creationId xmlns:a16="http://schemas.microsoft.com/office/drawing/2014/main" id="{0B93F44A-A29A-0C19-2816-A9B81184C7B6}"/>
              </a:ext>
            </a:extLst>
          </p:cNvPr>
          <p:cNvPicPr>
            <a:picLocks noChangeAspect="1"/>
          </p:cNvPicPr>
          <p:nvPr/>
        </p:nvPicPr>
        <p:blipFill>
          <a:blip r:embed="rId3"/>
          <a:stretch>
            <a:fillRect/>
          </a:stretch>
        </p:blipFill>
        <p:spPr>
          <a:xfrm>
            <a:off x="-150725" y="-1"/>
            <a:ext cx="6280271" cy="3607157"/>
          </a:xfrm>
          <a:prstGeom prst="rect">
            <a:avLst/>
          </a:prstGeom>
        </p:spPr>
      </p:pic>
    </p:spTree>
    <p:extLst>
      <p:ext uri="{BB962C8B-B14F-4D97-AF65-F5344CB8AC3E}">
        <p14:creationId xmlns:p14="http://schemas.microsoft.com/office/powerpoint/2010/main" val="37960765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544653"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2B7C543A-6C13-0D67-506D-5FFCD32F4E2D}"/>
              </a:ext>
            </a:extLst>
          </p:cNvPr>
          <p:cNvSpPr>
            <a:spLocks noGrp="1"/>
          </p:cNvSpPr>
          <p:nvPr>
            <p:ph type="title"/>
          </p:nvPr>
        </p:nvSpPr>
        <p:spPr>
          <a:xfrm>
            <a:off x="643466" y="643467"/>
            <a:ext cx="6242719" cy="1728044"/>
          </a:xfrm>
          <a:noFill/>
          <a:ln>
            <a:solidFill>
              <a:schemeClr val="bg1"/>
            </a:solidFill>
          </a:ln>
        </p:spPr>
        <p:txBody>
          <a:bodyPr wrap="square">
            <a:normAutofit/>
          </a:bodyPr>
          <a:lstStyle/>
          <a:p>
            <a:r>
              <a:rPr lang="tr-TR">
                <a:solidFill>
                  <a:schemeClr val="bg1"/>
                </a:solidFill>
              </a:rPr>
              <a:t>Average League Level Per Season</a:t>
            </a:r>
          </a:p>
        </p:txBody>
      </p:sp>
      <p:sp>
        <p:nvSpPr>
          <p:cNvPr id="8" name="Content Placeholder 7">
            <a:extLst>
              <a:ext uri="{FF2B5EF4-FFF2-40B4-BE49-F238E27FC236}">
                <a16:creationId xmlns:a16="http://schemas.microsoft.com/office/drawing/2014/main" id="{8CE1C482-4A60-6E9E-46EE-C545855A6B0E}"/>
              </a:ext>
            </a:extLst>
          </p:cNvPr>
          <p:cNvSpPr>
            <a:spLocks noGrp="1"/>
          </p:cNvSpPr>
          <p:nvPr>
            <p:ph idx="1"/>
          </p:nvPr>
        </p:nvSpPr>
        <p:spPr>
          <a:xfrm>
            <a:off x="643467" y="2638044"/>
            <a:ext cx="6242715" cy="3415622"/>
          </a:xfrm>
        </p:spPr>
        <p:txBody>
          <a:bodyPr>
            <a:normAutofit/>
          </a:bodyPr>
          <a:lstStyle/>
          <a:p>
            <a:r>
              <a:rPr lang="en-US" dirty="0"/>
              <a:t>Following our previous conclusions, we now examine this graph, which shows my average league level per season.</a:t>
            </a:r>
            <a:r>
              <a:rPr lang="en-US" dirty="0">
                <a:solidFill>
                  <a:schemeClr val="bg1"/>
                </a:solidFill>
              </a:rPr>
              <a:t> </a:t>
            </a:r>
            <a:endParaRPr lang="tr-TR" dirty="0">
              <a:solidFill>
                <a:schemeClr val="bg1"/>
              </a:solidFill>
            </a:endParaRPr>
          </a:p>
          <a:p>
            <a:endParaRPr lang="tr-TR" dirty="0">
              <a:solidFill>
                <a:schemeClr val="bg1"/>
              </a:solidFill>
            </a:endParaRPr>
          </a:p>
          <a:p>
            <a:pPr>
              <a:buFont typeface="Arial" panose="020B0604020202020204" pitchFamily="34" charset="0"/>
              <a:buChar char="•"/>
            </a:pPr>
            <a:r>
              <a:rPr lang="en-US" dirty="0"/>
              <a:t>My most successful periods are Seasons 1 and 2. This indicates that the more frequently and consistently I play, the more successful I become.</a:t>
            </a:r>
          </a:p>
        </p:txBody>
      </p:sp>
      <p:pic>
        <p:nvPicPr>
          <p:cNvPr id="4" name="İçerik Yer Tutucusu 3" descr="metin, ekran görüntüsü, sayı, numara, öykü gelişim çizgisi; kumpas; grafiğini çıkarma içeren bir resim&#10;&#10;Açıklama otomatik olarak oluşturuldu">
            <a:extLst>
              <a:ext uri="{FF2B5EF4-FFF2-40B4-BE49-F238E27FC236}">
                <a16:creationId xmlns:a16="http://schemas.microsoft.com/office/drawing/2014/main" id="{29817A64-F44C-995D-569A-B9899EF7E4A0}"/>
              </a:ext>
            </a:extLst>
          </p:cNvPr>
          <p:cNvPicPr>
            <a:picLocks noChangeAspect="1"/>
          </p:cNvPicPr>
          <p:nvPr/>
        </p:nvPicPr>
        <p:blipFill>
          <a:blip r:embed="rId2"/>
          <a:stretch>
            <a:fillRect/>
          </a:stretch>
        </p:blipFill>
        <p:spPr>
          <a:xfrm>
            <a:off x="7544653" y="582805"/>
            <a:ext cx="4635977" cy="2769995"/>
          </a:xfrm>
          <a:prstGeom prst="rect">
            <a:avLst/>
          </a:prstGeom>
        </p:spPr>
      </p:pic>
      <p:pic>
        <p:nvPicPr>
          <p:cNvPr id="5" name="İçerik Yer Tutucusu 3">
            <a:extLst>
              <a:ext uri="{FF2B5EF4-FFF2-40B4-BE49-F238E27FC236}">
                <a16:creationId xmlns:a16="http://schemas.microsoft.com/office/drawing/2014/main" id="{735BD69D-2698-DEC2-474E-EAB6A55A9202}"/>
              </a:ext>
            </a:extLst>
          </p:cNvPr>
          <p:cNvPicPr>
            <a:picLocks noChangeAspect="1"/>
          </p:cNvPicPr>
          <p:nvPr/>
        </p:nvPicPr>
        <p:blipFill>
          <a:blip r:embed="rId3"/>
          <a:stretch>
            <a:fillRect/>
          </a:stretch>
        </p:blipFill>
        <p:spPr>
          <a:xfrm>
            <a:off x="7626057" y="3505201"/>
            <a:ext cx="4519532" cy="2689121"/>
          </a:xfrm>
          <a:prstGeom prst="rect">
            <a:avLst/>
          </a:prstGeom>
        </p:spPr>
      </p:pic>
    </p:spTree>
    <p:extLst>
      <p:ext uri="{BB962C8B-B14F-4D97-AF65-F5344CB8AC3E}">
        <p14:creationId xmlns:p14="http://schemas.microsoft.com/office/powerpoint/2010/main" val="2172685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76E07B2-BACD-13E4-33AF-5CA8986321B1}"/>
              </a:ext>
            </a:extLst>
          </p:cNvPr>
          <p:cNvSpPr>
            <a:spLocks noGrp="1"/>
          </p:cNvSpPr>
          <p:nvPr>
            <p:ph type="title"/>
          </p:nvPr>
        </p:nvSpPr>
        <p:spPr/>
        <p:txBody>
          <a:bodyPr/>
          <a:lstStyle/>
          <a:p>
            <a:r>
              <a:rPr lang="tr-TR" dirty="0" err="1"/>
              <a:t>In</a:t>
            </a:r>
            <a:r>
              <a:rPr lang="tr-TR" dirty="0"/>
              <a:t> </a:t>
            </a:r>
            <a:r>
              <a:rPr lang="tr-TR" dirty="0" err="1"/>
              <a:t>Conclusıon</a:t>
            </a:r>
            <a:r>
              <a:rPr lang="tr-TR" dirty="0"/>
              <a:t> </a:t>
            </a:r>
          </a:p>
        </p:txBody>
      </p:sp>
      <p:sp>
        <p:nvSpPr>
          <p:cNvPr id="3" name="İçerik Yer Tutucusu 2">
            <a:extLst>
              <a:ext uri="{FF2B5EF4-FFF2-40B4-BE49-F238E27FC236}">
                <a16:creationId xmlns:a16="http://schemas.microsoft.com/office/drawing/2014/main" id="{DC86A521-E53C-79BE-5E13-864895E6D022}"/>
              </a:ext>
            </a:extLst>
          </p:cNvPr>
          <p:cNvSpPr>
            <a:spLocks noGrp="1"/>
          </p:cNvSpPr>
          <p:nvPr>
            <p:ph idx="1"/>
          </p:nvPr>
        </p:nvSpPr>
        <p:spPr/>
        <p:txBody>
          <a:bodyPr>
            <a:normAutofit lnSpcReduction="10000"/>
          </a:bodyPr>
          <a:lstStyle/>
          <a:p>
            <a:r>
              <a:rPr lang="en-US" dirty="0"/>
              <a:t>Based on the analysis conducted throughout this project, I can draw several conclusions about my hypotheses. First, it is evident that champion selection does not significantly influence my win rate. However, the KDA value does have a positive and measurable impact on my win rate, confirming the hypothesis that better in-game performance correlates with higher success. Additionally, the frequency of playing has a noticeable effect on my likelihood of achieving success. Seasons where I played more consistently, such as Season 1 and Season 2, showed higher league levels and better performance, supporting the idea that consistent practice contributes to improvement. Overall, while some factors like champion choice appear negligible, others like KDA and play frequency have meaningful effects on my gaming performance.</a:t>
            </a:r>
          </a:p>
          <a:p>
            <a:endParaRPr lang="tr-TR" dirty="0"/>
          </a:p>
        </p:txBody>
      </p:sp>
    </p:spTree>
    <p:extLst>
      <p:ext uri="{BB962C8B-B14F-4D97-AF65-F5344CB8AC3E}">
        <p14:creationId xmlns:p14="http://schemas.microsoft.com/office/powerpoint/2010/main" val="448803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1C5CDB6-622C-9B7F-66C3-E2FE1FE81C4D}"/>
              </a:ext>
            </a:extLst>
          </p:cNvPr>
          <p:cNvSpPr>
            <a:spLocks noGrp="1"/>
          </p:cNvSpPr>
          <p:nvPr>
            <p:ph type="title"/>
          </p:nvPr>
        </p:nvSpPr>
        <p:spPr>
          <a:xfrm>
            <a:off x="804672" y="2386744"/>
            <a:ext cx="4486656" cy="1645920"/>
          </a:xfrm>
        </p:spPr>
        <p:txBody>
          <a:bodyPr vert="horz" lIns="274320" tIns="182880" rIns="274320" bIns="182880" rtlCol="0" anchor="ctr" anchorCtr="1">
            <a:normAutofit/>
          </a:bodyPr>
          <a:lstStyle/>
          <a:p>
            <a:r>
              <a:rPr lang="en-US" sz="3200"/>
              <a:t>My Data Set</a:t>
            </a:r>
          </a:p>
        </p:txBody>
      </p:sp>
      <p:pic>
        <p:nvPicPr>
          <p:cNvPr id="4" name="Resim 3">
            <a:extLst>
              <a:ext uri="{FF2B5EF4-FFF2-40B4-BE49-F238E27FC236}">
                <a16:creationId xmlns:a16="http://schemas.microsoft.com/office/drawing/2014/main" id="{734DA674-67D9-7AF4-3B76-7296E37337D6}"/>
              </a:ext>
            </a:extLst>
          </p:cNvPr>
          <p:cNvPicPr>
            <a:picLocks noChangeAspect="1"/>
          </p:cNvPicPr>
          <p:nvPr/>
        </p:nvPicPr>
        <p:blipFill>
          <a:blip r:embed="rId2"/>
          <a:stretch>
            <a:fillRect/>
          </a:stretch>
        </p:blipFill>
        <p:spPr>
          <a:xfrm>
            <a:off x="7107097" y="640080"/>
            <a:ext cx="4070756" cy="2544223"/>
          </a:xfrm>
          <a:prstGeom prst="rect">
            <a:avLst/>
          </a:prstGeom>
        </p:spPr>
      </p:pic>
      <p:pic>
        <p:nvPicPr>
          <p:cNvPr id="5" name="Resim 4">
            <a:extLst>
              <a:ext uri="{FF2B5EF4-FFF2-40B4-BE49-F238E27FC236}">
                <a16:creationId xmlns:a16="http://schemas.microsoft.com/office/drawing/2014/main" id="{42E2226C-ABCC-58EA-8708-60F10AAE18ED}"/>
              </a:ext>
            </a:extLst>
          </p:cNvPr>
          <p:cNvPicPr>
            <a:picLocks noChangeAspect="1"/>
          </p:cNvPicPr>
          <p:nvPr/>
        </p:nvPicPr>
        <p:blipFill>
          <a:blip r:embed="rId3"/>
          <a:stretch>
            <a:fillRect/>
          </a:stretch>
        </p:blipFill>
        <p:spPr>
          <a:xfrm>
            <a:off x="7126678" y="3671316"/>
            <a:ext cx="4031593" cy="2338324"/>
          </a:xfrm>
          <a:prstGeom prst="rect">
            <a:avLst/>
          </a:prstGeom>
        </p:spPr>
      </p:pic>
    </p:spTree>
    <p:extLst>
      <p:ext uri="{BB962C8B-B14F-4D97-AF65-F5344CB8AC3E}">
        <p14:creationId xmlns:p14="http://schemas.microsoft.com/office/powerpoint/2010/main" val="606745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E64B5D0-6090-D5AA-4961-2FD7275C4045}"/>
              </a:ext>
            </a:extLst>
          </p:cNvPr>
          <p:cNvSpPr>
            <a:spLocks noGrp="1"/>
          </p:cNvSpPr>
          <p:nvPr>
            <p:ph type="title"/>
          </p:nvPr>
        </p:nvSpPr>
        <p:spPr/>
        <p:txBody>
          <a:bodyPr/>
          <a:lstStyle/>
          <a:p>
            <a:r>
              <a:rPr lang="tr-TR" dirty="0"/>
              <a:t>Op.GG </a:t>
            </a:r>
            <a:r>
              <a:rPr lang="tr-TR" dirty="0" err="1"/>
              <a:t>and</a:t>
            </a:r>
            <a:r>
              <a:rPr lang="tr-TR" dirty="0"/>
              <a:t> </a:t>
            </a:r>
            <a:r>
              <a:rPr lang="tr-TR" dirty="0" err="1"/>
              <a:t>rıot</a:t>
            </a:r>
            <a:r>
              <a:rPr lang="tr-TR" dirty="0"/>
              <a:t> </a:t>
            </a:r>
            <a:r>
              <a:rPr lang="tr-TR" dirty="0" err="1"/>
              <a:t>Apı</a:t>
            </a:r>
            <a:r>
              <a:rPr lang="tr-TR" dirty="0"/>
              <a:t> </a:t>
            </a:r>
          </a:p>
        </p:txBody>
      </p:sp>
      <p:sp>
        <p:nvSpPr>
          <p:cNvPr id="3" name="İçerik Yer Tutucusu 2">
            <a:extLst>
              <a:ext uri="{FF2B5EF4-FFF2-40B4-BE49-F238E27FC236}">
                <a16:creationId xmlns:a16="http://schemas.microsoft.com/office/drawing/2014/main" id="{99B6083D-06F8-5DA0-0A64-3F5FD1D4F9A3}"/>
              </a:ext>
            </a:extLst>
          </p:cNvPr>
          <p:cNvSpPr>
            <a:spLocks noGrp="1"/>
          </p:cNvSpPr>
          <p:nvPr>
            <p:ph idx="1"/>
          </p:nvPr>
        </p:nvSpPr>
        <p:spPr>
          <a:xfrm>
            <a:off x="2148840" y="2500884"/>
            <a:ext cx="7729728" cy="3101983"/>
          </a:xfrm>
        </p:spPr>
        <p:txBody>
          <a:bodyPr>
            <a:normAutofit/>
          </a:bodyPr>
          <a:lstStyle/>
          <a:p>
            <a:r>
              <a:rPr lang="en-US" sz="2400" dirty="0"/>
              <a:t>The Riot API provided access only to real-time data. Therefore, I needed to find a platform that stored historical data and extract the necessary information from there.</a:t>
            </a:r>
            <a:endParaRPr lang="tr-TR" sz="2400" dirty="0"/>
          </a:p>
          <a:p>
            <a:r>
              <a:rPr lang="en-US" sz="2400" dirty="0"/>
              <a:t>For this purpose, I collected relevant data from the OP.GG website, including past match records, match summaries, and champion details.</a:t>
            </a:r>
            <a:endParaRPr lang="tr-TR" sz="2400" dirty="0"/>
          </a:p>
        </p:txBody>
      </p:sp>
    </p:spTree>
    <p:extLst>
      <p:ext uri="{BB962C8B-B14F-4D97-AF65-F5344CB8AC3E}">
        <p14:creationId xmlns:p14="http://schemas.microsoft.com/office/powerpoint/2010/main" val="1150633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A4C8569-95BC-0BA7-E30E-E57F89594FDA}"/>
              </a:ext>
            </a:extLst>
          </p:cNvPr>
          <p:cNvSpPr>
            <a:spLocks noGrp="1"/>
          </p:cNvSpPr>
          <p:nvPr>
            <p:ph type="title"/>
          </p:nvPr>
        </p:nvSpPr>
        <p:spPr>
          <a:xfrm>
            <a:off x="2231136" y="689389"/>
            <a:ext cx="7729728" cy="1188720"/>
          </a:xfrm>
        </p:spPr>
        <p:txBody>
          <a:bodyPr/>
          <a:lstStyle/>
          <a:p>
            <a:r>
              <a:rPr lang="en-US" dirty="0"/>
              <a:t>Data Retrieved</a:t>
            </a:r>
            <a:endParaRPr lang="tr-TR" dirty="0"/>
          </a:p>
        </p:txBody>
      </p:sp>
      <p:sp>
        <p:nvSpPr>
          <p:cNvPr id="6" name="Rectangle 2">
            <a:extLst>
              <a:ext uri="{FF2B5EF4-FFF2-40B4-BE49-F238E27FC236}">
                <a16:creationId xmlns:a16="http://schemas.microsoft.com/office/drawing/2014/main" id="{E5041947-55B1-01DA-DD83-55FA9613A719}"/>
              </a:ext>
            </a:extLst>
          </p:cNvPr>
          <p:cNvSpPr>
            <a:spLocks noGrp="1" noChangeArrowheads="1"/>
          </p:cNvSpPr>
          <p:nvPr>
            <p:ph idx="1"/>
          </p:nvPr>
        </p:nvSpPr>
        <p:spPr bwMode="auto">
          <a:xfrm>
            <a:off x="1498563" y="1735422"/>
            <a:ext cx="3535554" cy="4939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tr-TR" altLang="tr-TR"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tr-TR" altLang="tr-TR"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Match</a:t>
            </a:r>
            <a:r>
              <a:rPr kumimoji="0" lang="tr-TR" altLang="tr-TR"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tr-TR" altLang="tr-TR" sz="24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date</a:t>
            </a:r>
            <a:endParaRPr kumimoji="0" lang="tr-TR" altLang="tr-TR"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lang="en-US" sz="2400" dirty="0">
                <a:latin typeface="Times New Roman" panose="02020603050405020304" pitchFamily="18" charset="0"/>
                <a:cs typeface="Times New Roman" panose="02020603050405020304" pitchFamily="18" charset="0"/>
              </a:rPr>
              <a:t>Match results (Kills/Deaths/Assists)</a:t>
            </a:r>
            <a:endParaRPr lang="tr-TR" sz="24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lang="en-US" sz="2400" dirty="0">
                <a:latin typeface="Times New Roman" panose="02020603050405020304" pitchFamily="18" charset="0"/>
                <a:cs typeface="Times New Roman" panose="02020603050405020304" pitchFamily="18" charset="0"/>
              </a:rPr>
              <a:t>Average CS (Creep Score) per match</a:t>
            </a:r>
            <a:endParaRPr lang="tr-TR" sz="24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lang="en-US" sz="2400" dirty="0">
                <a:latin typeface="Times New Roman" panose="02020603050405020304" pitchFamily="18" charset="0"/>
                <a:cs typeface="Times New Roman" panose="02020603050405020304" pitchFamily="18" charset="0"/>
              </a:rPr>
              <a:t>Average CS (Creep Score) per match</a:t>
            </a:r>
            <a:endParaRPr kumimoji="0" lang="tr-TR" altLang="tr-TR"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50000"/>
              </a:lnSpc>
              <a:spcBef>
                <a:spcPct val="0"/>
              </a:spcBef>
              <a:spcAft>
                <a:spcPct val="0"/>
              </a:spcAft>
              <a:buClrTx/>
              <a:buSzTx/>
              <a:buFontTx/>
              <a:buChar char="•"/>
              <a:tabLst/>
            </a:pPr>
            <a:endParaRPr kumimoji="0" lang="tr-TR" altLang="tr-TR" sz="1800" b="0" i="0" u="none" strike="noStrike" cap="none" normalizeH="0" baseline="0" dirty="0">
              <a:ln>
                <a:noFill/>
              </a:ln>
              <a:solidFill>
                <a:schemeClr val="tx1"/>
              </a:solidFill>
              <a:effectLst/>
              <a:highlight>
                <a:srgbClr val="FFFF00"/>
              </a:highligh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tr-TR" altLang="tr-TR" sz="1800" b="0" i="0" u="none" strike="noStrike" cap="none" normalizeH="0" baseline="0" dirty="0">
              <a:ln>
                <a:noFill/>
              </a:ln>
              <a:solidFill>
                <a:schemeClr val="tx1"/>
              </a:solidFill>
              <a:effectLst/>
              <a:latin typeface="Arial" panose="020B0604020202020204" pitchFamily="34" charset="0"/>
            </a:endParaRPr>
          </a:p>
        </p:txBody>
      </p:sp>
      <p:sp>
        <p:nvSpPr>
          <p:cNvPr id="4" name="Metin kutusu 3">
            <a:extLst>
              <a:ext uri="{FF2B5EF4-FFF2-40B4-BE49-F238E27FC236}">
                <a16:creationId xmlns:a16="http://schemas.microsoft.com/office/drawing/2014/main" id="{7F082694-F7DA-97BF-0C7F-A74B0583DA19}"/>
              </a:ext>
            </a:extLst>
          </p:cNvPr>
          <p:cNvSpPr txBox="1"/>
          <p:nvPr/>
        </p:nvSpPr>
        <p:spPr>
          <a:xfrm>
            <a:off x="5432511" y="2050055"/>
            <a:ext cx="5987970" cy="390523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Total wins and losses</a:t>
            </a:r>
            <a:endParaRPr lang="tr-TR" sz="24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Champion picks (season-based)</a:t>
            </a:r>
            <a:endParaRPr lang="tr-TR" sz="24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Number of matches played with each champion</a:t>
            </a:r>
            <a:endParaRPr lang="tr-TR" sz="24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Wins and losses with each champion</a:t>
            </a:r>
            <a:endParaRPr lang="tr-TR" sz="24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Win rate with each champion</a:t>
            </a:r>
            <a:endParaRPr lang="tr-TR" sz="24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it-IT" sz="2400" dirty="0">
                <a:latin typeface="Times New Roman" panose="02020603050405020304" pitchFamily="18" charset="0"/>
                <a:cs typeface="Times New Roman" panose="02020603050405020304" pitchFamily="18" charset="0"/>
              </a:rPr>
              <a:t>K/D/A per champion</a:t>
            </a:r>
            <a:endParaRPr lang="tr-TR"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4253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2" name="Rectangle 10">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Bir masadaki Araçlar">
            <a:extLst>
              <a:ext uri="{FF2B5EF4-FFF2-40B4-BE49-F238E27FC236}">
                <a16:creationId xmlns:a16="http://schemas.microsoft.com/office/drawing/2014/main" id="{5085DFAD-F664-ABD2-D40E-1D062D306EBC}"/>
              </a:ext>
            </a:extLst>
          </p:cNvPr>
          <p:cNvPicPr>
            <a:picLocks noChangeAspect="1"/>
          </p:cNvPicPr>
          <p:nvPr/>
        </p:nvPicPr>
        <p:blipFill>
          <a:blip r:embed="rId2"/>
          <a:srcRect r="17530"/>
          <a:stretch/>
        </p:blipFill>
        <p:spPr>
          <a:xfrm>
            <a:off x="4650909" y="10"/>
            <a:ext cx="7541090" cy="6857989"/>
          </a:xfrm>
          <a:prstGeom prst="rect">
            <a:avLst/>
          </a:prstGeom>
        </p:spPr>
      </p:pic>
      <p:sp>
        <p:nvSpPr>
          <p:cNvPr id="14" name="Rectangle 12">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1FE5E43C-4E28-BEEE-675D-DD6B8FC852CE}"/>
              </a:ext>
            </a:extLst>
          </p:cNvPr>
          <p:cNvSpPr>
            <a:spLocks noGrp="1"/>
          </p:cNvSpPr>
          <p:nvPr>
            <p:ph type="title"/>
          </p:nvPr>
        </p:nvSpPr>
        <p:spPr>
          <a:xfrm>
            <a:off x="538294" y="633635"/>
            <a:ext cx="3790881" cy="1728044"/>
          </a:xfrm>
          <a:prstGeom prst="ellipse">
            <a:avLst/>
          </a:prstGeom>
          <a:noFill/>
          <a:ln>
            <a:solidFill>
              <a:schemeClr val="bg1"/>
            </a:solidFill>
          </a:ln>
        </p:spPr>
        <p:txBody>
          <a:bodyPr vert="horz" wrap="square" lIns="182880" tIns="182880" rIns="182880" bIns="182880" rtlCol="0" anchor="ctr">
            <a:normAutofit/>
          </a:bodyPr>
          <a:lstStyle/>
          <a:p>
            <a:r>
              <a:rPr lang="en-US" dirty="0" err="1">
                <a:solidFill>
                  <a:schemeClr val="bg1"/>
                </a:solidFill>
              </a:rPr>
              <a:t>Hyp</a:t>
            </a:r>
            <a:r>
              <a:rPr lang="tr-TR" dirty="0">
                <a:solidFill>
                  <a:schemeClr val="bg1"/>
                </a:solidFill>
              </a:rPr>
              <a:t>o</a:t>
            </a:r>
            <a:r>
              <a:rPr lang="en-US" dirty="0">
                <a:solidFill>
                  <a:schemeClr val="bg1"/>
                </a:solidFill>
              </a:rPr>
              <a:t>thesis</a:t>
            </a:r>
          </a:p>
        </p:txBody>
      </p:sp>
      <p:sp>
        <p:nvSpPr>
          <p:cNvPr id="4" name="Metin kutusu 3">
            <a:extLst>
              <a:ext uri="{FF2B5EF4-FFF2-40B4-BE49-F238E27FC236}">
                <a16:creationId xmlns:a16="http://schemas.microsoft.com/office/drawing/2014/main" id="{00DA33A8-E25F-BCA3-2E52-72FC215632EB}"/>
              </a:ext>
            </a:extLst>
          </p:cNvPr>
          <p:cNvSpPr txBox="1"/>
          <p:nvPr/>
        </p:nvSpPr>
        <p:spPr>
          <a:xfrm>
            <a:off x="643468" y="2638044"/>
            <a:ext cx="3363974" cy="3415622"/>
          </a:xfrm>
          <a:prstGeom prst="rect">
            <a:avLst/>
          </a:prstGeom>
        </p:spPr>
        <p:txBody>
          <a:bodyPr vert="horz" lIns="91440" tIns="45720" rIns="91440" bIns="45720" rtlCol="0">
            <a:normAutofit/>
          </a:bodyPr>
          <a:lstStyle/>
          <a:p>
            <a:pPr marL="342900" indent="-228600" defTabSz="914400">
              <a:spcBef>
                <a:spcPts val="1000"/>
              </a:spcBef>
              <a:buClr>
                <a:schemeClr val="accent2"/>
              </a:buClr>
              <a:buFont typeface="Arial" panose="020B0604020202020204" pitchFamily="34" charset="0"/>
              <a:buChar char="•"/>
            </a:pPr>
            <a:r>
              <a:rPr lang="en-US">
                <a:solidFill>
                  <a:schemeClr val="bg1"/>
                </a:solidFill>
              </a:rPr>
              <a:t>KDA and champion selection affect my gaming performance</a:t>
            </a:r>
          </a:p>
          <a:p>
            <a:pPr marL="342900" indent="-228600" defTabSz="914400">
              <a:spcBef>
                <a:spcPts val="1000"/>
              </a:spcBef>
              <a:buClr>
                <a:schemeClr val="accent2"/>
              </a:buClr>
              <a:buFont typeface="Arial" panose="020B0604020202020204" pitchFamily="34" charset="0"/>
              <a:buChar char="•"/>
            </a:pPr>
            <a:endParaRPr lang="en-US">
              <a:solidFill>
                <a:schemeClr val="bg1"/>
              </a:solidFill>
            </a:endParaRPr>
          </a:p>
          <a:p>
            <a:pPr marL="114300" indent="-228600" defTabSz="914400">
              <a:spcBef>
                <a:spcPts val="1000"/>
              </a:spcBef>
              <a:buClr>
                <a:schemeClr val="accent2"/>
              </a:buClr>
              <a:buFont typeface="Arial" panose="020B0604020202020204" pitchFamily="34" charset="0"/>
              <a:buChar char="•"/>
            </a:pPr>
            <a:endParaRPr lang="en-US">
              <a:solidFill>
                <a:schemeClr val="bg1"/>
              </a:solidFill>
            </a:endParaRPr>
          </a:p>
          <a:p>
            <a:pPr marL="342900" indent="-228600" defTabSz="914400">
              <a:spcBef>
                <a:spcPts val="1000"/>
              </a:spcBef>
              <a:buClr>
                <a:schemeClr val="accent2"/>
              </a:buClr>
              <a:buFont typeface="Arial" panose="020B0604020202020204" pitchFamily="34" charset="0"/>
              <a:buChar char="•"/>
            </a:pPr>
            <a:endParaRPr lang="en-US">
              <a:solidFill>
                <a:schemeClr val="bg1"/>
              </a:solidFill>
            </a:endParaRPr>
          </a:p>
          <a:p>
            <a:pPr marL="342900" indent="-228600" defTabSz="914400">
              <a:spcBef>
                <a:spcPts val="1000"/>
              </a:spcBef>
              <a:buClr>
                <a:schemeClr val="accent2"/>
              </a:buClr>
              <a:buFont typeface="Arial" panose="020B0604020202020204" pitchFamily="34" charset="0"/>
              <a:buChar char="•"/>
            </a:pPr>
            <a:r>
              <a:rPr lang="en-US">
                <a:solidFill>
                  <a:schemeClr val="bg1"/>
                </a:solidFill>
              </a:rPr>
              <a:t>My gaming frequency has an impact on my overall performance.</a:t>
            </a:r>
          </a:p>
        </p:txBody>
      </p:sp>
    </p:spTree>
    <p:extLst>
      <p:ext uri="{BB962C8B-B14F-4D97-AF65-F5344CB8AC3E}">
        <p14:creationId xmlns:p14="http://schemas.microsoft.com/office/powerpoint/2010/main" val="3532895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A5BDD0F-6C76-CEF7-1A2D-BAF1924E0029}"/>
              </a:ext>
            </a:extLst>
          </p:cNvPr>
          <p:cNvSpPr>
            <a:spLocks noGrp="1"/>
          </p:cNvSpPr>
          <p:nvPr>
            <p:ph type="title"/>
          </p:nvPr>
        </p:nvSpPr>
        <p:spPr>
          <a:xfrm>
            <a:off x="643467" y="643467"/>
            <a:ext cx="3363974" cy="1728044"/>
          </a:xfrm>
          <a:noFill/>
          <a:ln>
            <a:solidFill>
              <a:schemeClr val="bg1"/>
            </a:solidFill>
          </a:ln>
        </p:spPr>
        <p:txBody>
          <a:bodyPr wrap="square">
            <a:normAutofit/>
          </a:bodyPr>
          <a:lstStyle/>
          <a:p>
            <a:r>
              <a:rPr lang="tr-TR" dirty="0">
                <a:solidFill>
                  <a:schemeClr val="bg1"/>
                </a:solidFill>
              </a:rPr>
              <a:t>KDA </a:t>
            </a:r>
            <a:r>
              <a:rPr lang="tr-TR" dirty="0" err="1">
                <a:solidFill>
                  <a:schemeClr val="bg1"/>
                </a:solidFill>
              </a:rPr>
              <a:t>Based</a:t>
            </a:r>
            <a:r>
              <a:rPr lang="tr-TR" dirty="0">
                <a:solidFill>
                  <a:schemeClr val="bg1"/>
                </a:solidFill>
              </a:rPr>
              <a:t> On CS Per </a:t>
            </a:r>
            <a:r>
              <a:rPr lang="tr-TR" dirty="0" err="1">
                <a:solidFill>
                  <a:schemeClr val="bg1"/>
                </a:solidFill>
              </a:rPr>
              <a:t>Mınute</a:t>
            </a:r>
            <a:r>
              <a:rPr lang="tr-TR" dirty="0">
                <a:solidFill>
                  <a:schemeClr val="bg1"/>
                </a:solidFill>
              </a:rPr>
              <a:t> </a:t>
            </a:r>
          </a:p>
        </p:txBody>
      </p:sp>
      <p:sp>
        <p:nvSpPr>
          <p:cNvPr id="8" name="Content Placeholder 7">
            <a:extLst>
              <a:ext uri="{FF2B5EF4-FFF2-40B4-BE49-F238E27FC236}">
                <a16:creationId xmlns:a16="http://schemas.microsoft.com/office/drawing/2014/main" id="{2A74C4E2-FB0C-079F-206E-BF57EB0894AC}"/>
              </a:ext>
            </a:extLst>
          </p:cNvPr>
          <p:cNvSpPr>
            <a:spLocks noGrp="1"/>
          </p:cNvSpPr>
          <p:nvPr>
            <p:ph idx="1"/>
          </p:nvPr>
        </p:nvSpPr>
        <p:spPr>
          <a:xfrm>
            <a:off x="643468" y="2638044"/>
            <a:ext cx="3363974" cy="3415622"/>
          </a:xfrm>
        </p:spPr>
        <p:txBody>
          <a:bodyPr>
            <a:normAutofit/>
          </a:bodyPr>
          <a:lstStyle/>
          <a:p>
            <a:r>
              <a:rPr lang="en-US" dirty="0">
                <a:solidFill>
                  <a:schemeClr val="bg1"/>
                </a:solidFill>
              </a:rPr>
              <a:t>First, I analyze</a:t>
            </a:r>
            <a:r>
              <a:rPr lang="tr-TR" dirty="0">
                <a:solidFill>
                  <a:schemeClr val="bg1"/>
                </a:solidFill>
              </a:rPr>
              <a:t>d</a:t>
            </a:r>
            <a:r>
              <a:rPr lang="en-US" dirty="0">
                <a:solidFill>
                  <a:schemeClr val="bg1"/>
                </a:solidFill>
              </a:rPr>
              <a:t> the factors affecting my KDA and examine how my CS per minute score impacts my KDA performance.</a:t>
            </a:r>
          </a:p>
          <a:p>
            <a:pPr>
              <a:buFont typeface="Arial" panose="020B0604020202020204" pitchFamily="34" charset="0"/>
              <a:buChar char="•"/>
            </a:pPr>
            <a:r>
              <a:rPr lang="en-US" dirty="0">
                <a:solidFill>
                  <a:schemeClr val="bg1"/>
                </a:solidFill>
              </a:rPr>
              <a:t>The right side of the chart shows a noticeable increase, indicating that my CSPM value has a positive effect on my KDA.</a:t>
            </a:r>
          </a:p>
        </p:txBody>
      </p:sp>
      <p:pic>
        <p:nvPicPr>
          <p:cNvPr id="4" name="İçerik Yer Tutucusu 3">
            <a:extLst>
              <a:ext uri="{FF2B5EF4-FFF2-40B4-BE49-F238E27FC236}">
                <a16:creationId xmlns:a16="http://schemas.microsoft.com/office/drawing/2014/main" id="{2C154B1D-EEC2-CA9C-B26B-E249BFB046D4}"/>
              </a:ext>
            </a:extLst>
          </p:cNvPr>
          <p:cNvPicPr>
            <a:picLocks noChangeAspect="1"/>
          </p:cNvPicPr>
          <p:nvPr/>
        </p:nvPicPr>
        <p:blipFill>
          <a:blip r:embed="rId2"/>
          <a:stretch>
            <a:fillRect/>
          </a:stretch>
        </p:blipFill>
        <p:spPr>
          <a:xfrm>
            <a:off x="5297763" y="1606165"/>
            <a:ext cx="6250769" cy="3484803"/>
          </a:xfrm>
          <a:prstGeom prst="rect">
            <a:avLst/>
          </a:prstGeom>
        </p:spPr>
      </p:pic>
    </p:spTree>
    <p:extLst>
      <p:ext uri="{BB962C8B-B14F-4D97-AF65-F5344CB8AC3E}">
        <p14:creationId xmlns:p14="http://schemas.microsoft.com/office/powerpoint/2010/main" val="4098053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5841A59-9696-0E21-FA2E-0C945F110984}"/>
              </a:ext>
            </a:extLst>
          </p:cNvPr>
          <p:cNvSpPr>
            <a:spLocks noGrp="1"/>
          </p:cNvSpPr>
          <p:nvPr>
            <p:ph type="title"/>
          </p:nvPr>
        </p:nvSpPr>
        <p:spPr>
          <a:xfrm>
            <a:off x="643467" y="643467"/>
            <a:ext cx="3363974" cy="1728044"/>
          </a:xfrm>
          <a:noFill/>
          <a:ln>
            <a:solidFill>
              <a:schemeClr val="bg1"/>
            </a:solidFill>
          </a:ln>
        </p:spPr>
        <p:txBody>
          <a:bodyPr vert="horz" wrap="square" lIns="274320" tIns="182880" rIns="274320" bIns="182880" rtlCol="0" anchorCtr="1">
            <a:normAutofit/>
          </a:bodyPr>
          <a:lstStyle/>
          <a:p>
            <a:r>
              <a:rPr lang="en-US" sz="2400">
                <a:solidFill>
                  <a:schemeClr val="bg1"/>
                </a:solidFill>
              </a:rPr>
              <a:t>Top 10 Most Played champions and Their K/d/a </a:t>
            </a:r>
          </a:p>
        </p:txBody>
      </p:sp>
      <p:sp>
        <p:nvSpPr>
          <p:cNvPr id="29" name="Content Placeholder 19">
            <a:extLst>
              <a:ext uri="{FF2B5EF4-FFF2-40B4-BE49-F238E27FC236}">
                <a16:creationId xmlns:a16="http://schemas.microsoft.com/office/drawing/2014/main" id="{64B97C11-C535-FD6F-7701-22C2F7851F07}"/>
              </a:ext>
            </a:extLst>
          </p:cNvPr>
          <p:cNvSpPr>
            <a:spLocks noGrp="1"/>
          </p:cNvSpPr>
          <p:nvPr>
            <p:ph idx="1"/>
          </p:nvPr>
        </p:nvSpPr>
        <p:spPr>
          <a:xfrm>
            <a:off x="643468" y="2638044"/>
            <a:ext cx="3363974" cy="3415622"/>
          </a:xfrm>
        </p:spPr>
        <p:txBody>
          <a:bodyPr>
            <a:normAutofit/>
          </a:bodyPr>
          <a:lstStyle/>
          <a:p>
            <a:r>
              <a:rPr lang="en-US" dirty="0">
                <a:latin typeface="Times New Roman" panose="02020603050405020304" pitchFamily="18" charset="0"/>
                <a:cs typeface="Times New Roman" panose="02020603050405020304" pitchFamily="18" charset="0"/>
              </a:rPr>
              <a:t>Here, I analyzed my top 10 most-played champions to explore the relationship between the frequency of playing a champion and its corresponding KDA value.</a:t>
            </a:r>
            <a:endParaRPr lang="en-US" dirty="0">
              <a:solidFill>
                <a:schemeClr val="bg1"/>
              </a:solidFill>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appears that there is no observable effect of playing a champion more frequently on the associated KDA value.</a:t>
            </a:r>
          </a:p>
        </p:txBody>
      </p:sp>
      <p:pic>
        <p:nvPicPr>
          <p:cNvPr id="5" name="Resim 4">
            <a:extLst>
              <a:ext uri="{FF2B5EF4-FFF2-40B4-BE49-F238E27FC236}">
                <a16:creationId xmlns:a16="http://schemas.microsoft.com/office/drawing/2014/main" id="{B0068233-5F44-71A2-ABEF-122A41692CA6}"/>
              </a:ext>
            </a:extLst>
          </p:cNvPr>
          <p:cNvPicPr>
            <a:picLocks noChangeAspect="1"/>
          </p:cNvPicPr>
          <p:nvPr/>
        </p:nvPicPr>
        <p:blipFill>
          <a:blip r:embed="rId2"/>
          <a:stretch>
            <a:fillRect/>
          </a:stretch>
        </p:blipFill>
        <p:spPr>
          <a:xfrm>
            <a:off x="5297763" y="1809315"/>
            <a:ext cx="6250769" cy="3078502"/>
          </a:xfrm>
          <a:prstGeom prst="rect">
            <a:avLst/>
          </a:prstGeom>
        </p:spPr>
      </p:pic>
    </p:spTree>
    <p:extLst>
      <p:ext uri="{BB962C8B-B14F-4D97-AF65-F5344CB8AC3E}">
        <p14:creationId xmlns:p14="http://schemas.microsoft.com/office/powerpoint/2010/main" val="2026115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43EE4E4-4F6E-4D0C-8241-7422485C59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9085"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0F4CBAE-7FB0-AF50-822F-E15AB249536F}"/>
              </a:ext>
            </a:extLst>
          </p:cNvPr>
          <p:cNvSpPr>
            <a:spLocks noGrp="1"/>
          </p:cNvSpPr>
          <p:nvPr>
            <p:ph type="title"/>
          </p:nvPr>
        </p:nvSpPr>
        <p:spPr>
          <a:xfrm>
            <a:off x="6923757" y="1290025"/>
            <a:ext cx="4475892" cy="1188720"/>
          </a:xfrm>
          <a:solidFill>
            <a:srgbClr val="FFFFFF"/>
          </a:solidFill>
          <a:ln>
            <a:solidFill>
              <a:srgbClr val="404040"/>
            </a:solidFill>
          </a:ln>
        </p:spPr>
        <p:txBody>
          <a:bodyPr>
            <a:normAutofit/>
          </a:bodyPr>
          <a:lstStyle/>
          <a:p>
            <a:r>
              <a:rPr lang="tr-TR" sz="2000" dirty="0"/>
              <a:t>Top 10 </a:t>
            </a:r>
            <a:r>
              <a:rPr lang="tr-TR" sz="2000" dirty="0" err="1"/>
              <a:t>Most</a:t>
            </a:r>
            <a:r>
              <a:rPr lang="tr-TR" sz="2000" dirty="0"/>
              <a:t> </a:t>
            </a:r>
            <a:r>
              <a:rPr lang="tr-TR" sz="2000" dirty="0" err="1"/>
              <a:t>Played</a:t>
            </a:r>
            <a:r>
              <a:rPr lang="tr-TR" sz="2000" dirty="0"/>
              <a:t> </a:t>
            </a:r>
            <a:r>
              <a:rPr lang="tr-TR" sz="2000" dirty="0" err="1"/>
              <a:t>Champıons</a:t>
            </a:r>
            <a:r>
              <a:rPr lang="tr-TR" sz="2000" dirty="0"/>
              <a:t> </a:t>
            </a:r>
            <a:r>
              <a:rPr lang="tr-TR" sz="2000" dirty="0" err="1"/>
              <a:t>and</a:t>
            </a:r>
            <a:r>
              <a:rPr lang="tr-TR" sz="2000" dirty="0"/>
              <a:t> </a:t>
            </a:r>
            <a:r>
              <a:rPr lang="tr-TR" sz="2000" dirty="0" err="1"/>
              <a:t>theır</a:t>
            </a:r>
            <a:r>
              <a:rPr lang="tr-TR" sz="2000" dirty="0"/>
              <a:t> </a:t>
            </a:r>
            <a:r>
              <a:rPr lang="tr-TR" sz="2000" dirty="0" err="1"/>
              <a:t>wın</a:t>
            </a:r>
            <a:r>
              <a:rPr lang="tr-TR" sz="2000" dirty="0"/>
              <a:t> </a:t>
            </a:r>
            <a:r>
              <a:rPr lang="tr-TR" sz="2000" dirty="0" err="1"/>
              <a:t>rates</a:t>
            </a:r>
            <a:endParaRPr lang="tr-TR" sz="2000" dirty="0"/>
          </a:p>
        </p:txBody>
      </p:sp>
      <p:sp>
        <p:nvSpPr>
          <p:cNvPr id="15" name="Rectangle 14">
            <a:extLst>
              <a:ext uri="{FF2B5EF4-FFF2-40B4-BE49-F238E27FC236}">
                <a16:creationId xmlns:a16="http://schemas.microsoft.com/office/drawing/2014/main" id="{39CDFF21-67C6-4C4C-9A1C-C7726D3D3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966"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7" name="Rectangle 16">
            <a:extLst>
              <a:ext uri="{FF2B5EF4-FFF2-40B4-BE49-F238E27FC236}">
                <a16:creationId xmlns:a16="http://schemas.microsoft.com/office/drawing/2014/main" id="{E98F8D60-BC6F-4B41-9481-5F49C96A10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520"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çerik Yer Tutucusu 3" descr="metin, öykü gelişim çizgisi; kumpas; grafiğini çıkarma, çizgi, diyagram içeren bir resim&#10;&#10;Açıklama otomatik olarak oluşturuldu">
            <a:extLst>
              <a:ext uri="{FF2B5EF4-FFF2-40B4-BE49-F238E27FC236}">
                <a16:creationId xmlns:a16="http://schemas.microsoft.com/office/drawing/2014/main" id="{2985867C-F00F-C3A2-3D68-8B6F770E50BB}"/>
              </a:ext>
            </a:extLst>
          </p:cNvPr>
          <p:cNvPicPr>
            <a:picLocks noChangeAspect="1"/>
          </p:cNvPicPr>
          <p:nvPr/>
        </p:nvPicPr>
        <p:blipFill>
          <a:blip r:embed="rId2"/>
          <a:stretch>
            <a:fillRect/>
          </a:stretch>
        </p:blipFill>
        <p:spPr>
          <a:xfrm>
            <a:off x="0" y="1606708"/>
            <a:ext cx="6098732" cy="3034118"/>
          </a:xfrm>
          <a:prstGeom prst="rect">
            <a:avLst/>
          </a:prstGeom>
        </p:spPr>
      </p:pic>
      <p:sp>
        <p:nvSpPr>
          <p:cNvPr id="10" name="Metin kutusu 9">
            <a:extLst>
              <a:ext uri="{FF2B5EF4-FFF2-40B4-BE49-F238E27FC236}">
                <a16:creationId xmlns:a16="http://schemas.microsoft.com/office/drawing/2014/main" id="{E89792B1-3CF1-5DE1-FF17-7738432E19CF}"/>
              </a:ext>
            </a:extLst>
          </p:cNvPr>
          <p:cNvSpPr txBox="1"/>
          <p:nvPr/>
        </p:nvSpPr>
        <p:spPr>
          <a:xfrm>
            <a:off x="6923757" y="2930013"/>
            <a:ext cx="4766798" cy="2862322"/>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Here, I analyzed the effect of my play frequency with a champion on its win rate.</a:t>
            </a:r>
            <a:endParaRPr lang="tr-TR"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tr-TR"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tr-TR"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It appears that the frequency of playing a champion does not have a significant impact on my win rate.</a:t>
            </a:r>
          </a:p>
          <a:p>
            <a:pPr marL="285750" indent="-285750">
              <a:buFont typeface="Arial" panose="020B0604020202020204" pitchFamily="34" charset="0"/>
              <a:buChar char="•"/>
            </a:pPr>
            <a:endParaRPr lang="tr-TR"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tr-TR"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30221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F4680D4-DEE2-49EE-AF90-EFEAF50AEC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876939"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3851AABA-78B4-9DBA-AB5A-51494BFC860E}"/>
              </a:ext>
            </a:extLst>
          </p:cNvPr>
          <p:cNvSpPr>
            <a:spLocks noGrp="1"/>
          </p:cNvSpPr>
          <p:nvPr>
            <p:ph type="title"/>
          </p:nvPr>
        </p:nvSpPr>
        <p:spPr>
          <a:xfrm>
            <a:off x="804671" y="1290025"/>
            <a:ext cx="5291327" cy="1188720"/>
          </a:xfrm>
          <a:solidFill>
            <a:srgbClr val="FFFFFF"/>
          </a:solidFill>
          <a:ln>
            <a:solidFill>
              <a:srgbClr val="404040"/>
            </a:solidFill>
          </a:ln>
        </p:spPr>
        <p:txBody>
          <a:bodyPr>
            <a:normAutofit/>
          </a:bodyPr>
          <a:lstStyle/>
          <a:p>
            <a:r>
              <a:rPr lang="tr-TR" dirty="0" err="1"/>
              <a:t>Kda</a:t>
            </a:r>
            <a:r>
              <a:rPr lang="tr-TR" dirty="0"/>
              <a:t> </a:t>
            </a:r>
            <a:r>
              <a:rPr lang="tr-TR" dirty="0" err="1"/>
              <a:t>vs</a:t>
            </a:r>
            <a:r>
              <a:rPr lang="tr-TR" dirty="0"/>
              <a:t> </a:t>
            </a:r>
            <a:r>
              <a:rPr lang="tr-TR" dirty="0" err="1"/>
              <a:t>wın</a:t>
            </a:r>
            <a:r>
              <a:rPr lang="tr-TR" dirty="0"/>
              <a:t> rate </a:t>
            </a:r>
            <a:r>
              <a:rPr lang="tr-TR" dirty="0" err="1"/>
              <a:t>comparıson</a:t>
            </a:r>
            <a:endParaRPr lang="tr-TR" dirty="0"/>
          </a:p>
        </p:txBody>
      </p:sp>
      <p:sp>
        <p:nvSpPr>
          <p:cNvPr id="8" name="Content Placeholder 7">
            <a:extLst>
              <a:ext uri="{FF2B5EF4-FFF2-40B4-BE49-F238E27FC236}">
                <a16:creationId xmlns:a16="http://schemas.microsoft.com/office/drawing/2014/main" id="{6B2BD45A-65CB-DA3F-C327-48E986F5D797}"/>
              </a:ext>
            </a:extLst>
          </p:cNvPr>
          <p:cNvSpPr>
            <a:spLocks noGrp="1"/>
          </p:cNvSpPr>
          <p:nvPr>
            <p:ph idx="1"/>
          </p:nvPr>
        </p:nvSpPr>
        <p:spPr>
          <a:xfrm>
            <a:off x="804671" y="2858703"/>
            <a:ext cx="5285791" cy="3042547"/>
          </a:xfrm>
        </p:spPr>
        <p:txBody>
          <a:bodyPr>
            <a:normAutofit/>
          </a:bodyPr>
          <a:lstStyle/>
          <a:p>
            <a:pPr>
              <a:buClrTx/>
            </a:pPr>
            <a:r>
              <a:rPr lang="en-US" dirty="0"/>
              <a:t>I am analyzing whether there is a relationship between KDA values and win rates.</a:t>
            </a:r>
            <a:endParaRPr lang="tr-TR" dirty="0"/>
          </a:p>
          <a:p>
            <a:pPr marL="0" indent="0">
              <a:buClrTx/>
              <a:buNone/>
            </a:pPr>
            <a:endParaRPr lang="tr-TR" dirty="0">
              <a:solidFill>
                <a:srgbClr val="FFFFFF"/>
              </a:solidFill>
            </a:endParaRPr>
          </a:p>
          <a:p>
            <a:pPr>
              <a:buClrTx/>
            </a:pPr>
            <a:r>
              <a:rPr lang="en-US" dirty="0"/>
              <a:t>When examining win rates above a KDA value of 2.0, we can observe that they are mostly above 50%.</a:t>
            </a:r>
            <a:endParaRPr lang="tr-TR" dirty="0"/>
          </a:p>
          <a:p>
            <a:pPr>
              <a:buClrTx/>
            </a:pPr>
            <a:endParaRPr lang="tr-TR" dirty="0"/>
          </a:p>
          <a:p>
            <a:pPr>
              <a:buClrTx/>
            </a:pPr>
            <a:r>
              <a:rPr lang="en-US" dirty="0"/>
              <a:t>This suggests that higher KDA values have a positive impact on win rates.</a:t>
            </a:r>
            <a:endParaRPr lang="en-US" dirty="0">
              <a:solidFill>
                <a:srgbClr val="FFFFFF"/>
              </a:solidFill>
            </a:endParaRPr>
          </a:p>
        </p:txBody>
      </p:sp>
      <p:sp>
        <p:nvSpPr>
          <p:cNvPr id="15" name="Rectangle 14">
            <a:extLst>
              <a:ext uri="{FF2B5EF4-FFF2-40B4-BE49-F238E27FC236}">
                <a16:creationId xmlns:a16="http://schemas.microsoft.com/office/drawing/2014/main" id="{50C52EE1-5085-4960-AD29-A926E62E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640080"/>
            <a:ext cx="4017264"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D15AA94-C237-4412-B37B-EB317D2B0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00772" y="806357"/>
            <a:ext cx="3685032"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a:extLst>
              <a:ext uri="{FF2B5EF4-FFF2-40B4-BE49-F238E27FC236}">
                <a16:creationId xmlns:a16="http://schemas.microsoft.com/office/drawing/2014/main" id="{4DF5CDE8-507A-7C5A-6FF1-4A72D814EF43}"/>
              </a:ext>
            </a:extLst>
          </p:cNvPr>
          <p:cNvPicPr>
            <a:picLocks noChangeAspect="1"/>
          </p:cNvPicPr>
          <p:nvPr/>
        </p:nvPicPr>
        <p:blipFill>
          <a:blip r:embed="rId2"/>
          <a:stretch>
            <a:fillRect/>
          </a:stretch>
        </p:blipFill>
        <p:spPr>
          <a:xfrm>
            <a:off x="6895531" y="1946787"/>
            <a:ext cx="5289760" cy="2644878"/>
          </a:xfrm>
          <a:prstGeom prst="rect">
            <a:avLst/>
          </a:prstGeom>
        </p:spPr>
      </p:pic>
    </p:spTree>
    <p:extLst>
      <p:ext uri="{BB962C8B-B14F-4D97-AF65-F5344CB8AC3E}">
        <p14:creationId xmlns:p14="http://schemas.microsoft.com/office/powerpoint/2010/main" val="1347922989"/>
      </p:ext>
    </p:extLst>
  </p:cSld>
  <p:clrMapOvr>
    <a:masterClrMapping/>
  </p:clrMapOvr>
</p:sld>
</file>

<file path=ppt/theme/theme1.xml><?xml version="1.0" encoding="utf-8"?>
<a:theme xmlns:a="http://schemas.openxmlformats.org/drawingml/2006/main" name="Paket">
  <a:themeElements>
    <a:clrScheme name="Paket">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ke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ket">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TM10001115[[fn=Paket]]</Template>
  <TotalTime>2169</TotalTime>
  <Words>725</Words>
  <Application>Microsoft Office PowerPoint</Application>
  <PresentationFormat>Geniş ekran</PresentationFormat>
  <Paragraphs>58</Paragraphs>
  <Slides>13</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13</vt:i4>
      </vt:variant>
    </vt:vector>
  </HeadingPairs>
  <TitlesOfParts>
    <vt:vector size="18" baseType="lpstr">
      <vt:lpstr>Arial</vt:lpstr>
      <vt:lpstr>Calibri</vt:lpstr>
      <vt:lpstr>Gill Sans MT</vt:lpstr>
      <vt:lpstr>Times New Roman</vt:lpstr>
      <vt:lpstr>Paket</vt:lpstr>
      <vt:lpstr>-League Of Legends-  Factors that Improve my gamIng performance</vt:lpstr>
      <vt:lpstr>My Data Set</vt:lpstr>
      <vt:lpstr>Op.GG and rıot Apı </vt:lpstr>
      <vt:lpstr>Data Retrieved</vt:lpstr>
      <vt:lpstr>Hypothesis</vt:lpstr>
      <vt:lpstr>KDA Based On CS Per Mınute </vt:lpstr>
      <vt:lpstr>Top 10 Most Played champions and Their K/d/a </vt:lpstr>
      <vt:lpstr>Top 10 Most Played Champıons and theır wın rates</vt:lpstr>
      <vt:lpstr>Kda vs wın rate comparıson</vt:lpstr>
      <vt:lpstr>By now </vt:lpstr>
      <vt:lpstr>League Poınt over matches</vt:lpstr>
      <vt:lpstr>Average League Level Per Season</vt:lpstr>
      <vt:lpstr>In Conclusıon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Ege Yardımcı</dc:creator>
  <cp:lastModifiedBy>Şevval Ecenaz Çelik</cp:lastModifiedBy>
  <cp:revision>87</cp:revision>
  <dcterms:created xsi:type="dcterms:W3CDTF">2024-01-14T09:55:40Z</dcterms:created>
  <dcterms:modified xsi:type="dcterms:W3CDTF">2025-01-10T18:48:47Z</dcterms:modified>
</cp:coreProperties>
</file>

<file path=docProps/thumbnail.jpeg>
</file>